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0" r:id="rId4"/>
    <p:sldId id="263" r:id="rId5"/>
    <p:sldId id="264" r:id="rId6"/>
    <p:sldId id="266" r:id="rId7"/>
    <p:sldId id="268" r:id="rId8"/>
    <p:sldId id="270" r:id="rId9"/>
    <p:sldId id="274" r:id="rId10"/>
    <p:sldId id="272" r:id="rId11"/>
    <p:sldId id="258" r:id="rId12"/>
    <p:sldId id="276" r:id="rId13"/>
    <p:sldId id="278" r:id="rId14"/>
    <p:sldId id="280" r:id="rId15"/>
    <p:sldId id="282" r:id="rId16"/>
    <p:sldId id="284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59F"/>
    <a:srgbClr val="C0E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880E-1497-4231-80A9-6837A5195095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12B60-C0C6-4BED-8C9C-119978EC7A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7171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6937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25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8063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1586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7674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C455994-35C7-4786-9FCC-9E14C76FA238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158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9058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217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4648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863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4748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994-35C7-4786-9FCC-9E14C76FA238}" type="datetimeFigureOut">
              <a:rPr lang="pl-PL" smtClean="0"/>
              <a:pPr/>
              <a:t>2021-08-14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2700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C455994-35C7-4786-9FCC-9E14C76FA238}" type="datetimeFigureOut">
              <a:rPr lang="pl-PL" smtClean="0"/>
              <a:pPr/>
              <a:t>2021-08-14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E3EFB32-2869-4EA9-9C9E-0922D672F5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8958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zglos.pl/wp-content/uploads/2015/05/Samorzad-terytorialny-w-pigulce.pdf" TargetMode="External"/><Relationship Id="rId2" Type="http://schemas.openxmlformats.org/officeDocument/2006/relationships/hyperlink" Target="http://www.przepisy.gofin.pl/przepisy,2,21,56,467,,,ustawa-z-dnia-12011991-r-o-podatkach-i-oplatach-lokalnyc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1560" y="1428303"/>
            <a:ext cx="9966960" cy="3627023"/>
          </a:xfrm>
        </p:spPr>
        <p:txBody>
          <a:bodyPr/>
          <a:lstStyle/>
          <a:p>
            <a:r>
              <a:rPr lang="pl-PL" sz="6000" dirty="0">
                <a:solidFill>
                  <a:srgbClr val="C00000"/>
                </a:solidFill>
              </a:rPr>
              <a:t>Wiem Jakie Podatki zasilają budżet gminy?</a:t>
            </a:r>
            <a:br>
              <a:rPr lang="pl-PL" sz="6000" dirty="0">
                <a:solidFill>
                  <a:srgbClr val="C00000"/>
                </a:solidFill>
              </a:rPr>
            </a:br>
            <a:r>
              <a:rPr lang="pl-PL" sz="6000" dirty="0">
                <a:solidFill>
                  <a:srgbClr val="C00000"/>
                </a:solidFill>
              </a:rPr>
              <a:t>Znam się na finansach!</a:t>
            </a:r>
            <a:r>
              <a:rPr lang="pl-PL" sz="3500" dirty="0"/>
              <a:t/>
            </a:r>
            <a:br>
              <a:rPr lang="pl-PL" sz="3500" dirty="0"/>
            </a:br>
            <a:endParaRPr lang="pl-PL" sz="35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0524" y="5160361"/>
            <a:ext cx="10077996" cy="95358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l-PL" dirty="0"/>
              <a:t>WEBQUEST JEST PRZEZNACZONY DLA KLAS SZKOŁY POLICEALNEJ O KIERUNKU ADMINISTRACYJNYM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823" y="0"/>
            <a:ext cx="3918857" cy="1332411"/>
          </a:xfrm>
          <a:prstGeom prst="rect">
            <a:avLst/>
          </a:prstGeom>
        </p:spPr>
      </p:pic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34" y="254111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027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4" y="981023"/>
            <a:ext cx="10398034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4" y="1632860"/>
            <a:ext cx="10398034" cy="4911632"/>
          </a:xfrm>
          <a:solidFill>
            <a:srgbClr val="C0E399"/>
          </a:solidFill>
        </p:spPr>
        <p:txBody>
          <a:bodyPr>
            <a:noAutofit/>
          </a:bodyPr>
          <a:lstStyle/>
          <a:p>
            <a:r>
              <a:rPr lang="pl-PL" sz="3200" dirty="0"/>
              <a:t>Pamiętajcie, aby Wasza praca była staranna i  estetyczna, zawierała elementy graficzne, zachęcała do zapoznania się z jej treścią.</a:t>
            </a:r>
          </a:p>
          <a:p>
            <a:r>
              <a:rPr lang="pl-PL" sz="3200" dirty="0"/>
              <a:t>Starajcie się należycie wykonać powierzone Wam zadania. Każdy z Was powinien pracować na wspólny efekt końcowy. </a:t>
            </a:r>
          </a:p>
          <a:p>
            <a:r>
              <a:rPr lang="pl-PL" sz="3200" dirty="0"/>
              <a:t>Po zakończeniu pracy zaprezentujcie jej efekty Waszym kolegom i nauczycielowi. Odpowiedzcie na ewentualne ich pytania. Podzielcie się swoimi uwagami.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2732" y="-23617"/>
            <a:ext cx="2730137" cy="16328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2869" y="14263"/>
            <a:ext cx="4794069" cy="16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60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326573"/>
            <a:ext cx="10058400" cy="58782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914400"/>
            <a:ext cx="10058400" cy="5035730"/>
          </a:xfrm>
          <a:solidFill>
            <a:srgbClr val="C0E399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3000" dirty="0"/>
              <a:t>http://www.komorniki.pl/asp/pl_start.asp?typ=14&amp;menu=39&amp;strona=1&amp;schemat=2</a:t>
            </a:r>
          </a:p>
          <a:p>
            <a:pPr marL="0" indent="0">
              <a:buNone/>
            </a:pPr>
            <a:r>
              <a:rPr lang="pl-PL" sz="3000" dirty="0"/>
              <a:t>https://gazeta.sgh.waw.pl/?q=po-prostu-ekonomia/ktore-podatki-zasilaja-budzet-samorzadu-terytorialnego</a:t>
            </a:r>
          </a:p>
          <a:p>
            <a:pPr marL="0" indent="0">
              <a:buNone/>
            </a:pPr>
            <a:r>
              <a:rPr lang="pl-PL" sz="3000" dirty="0"/>
              <a:t>https://www.podatki.gov.pl/podatki-i-oplaty-lokalne</a:t>
            </a:r>
          </a:p>
          <a:p>
            <a:pPr marL="0" indent="0">
              <a:buNone/>
            </a:pPr>
            <a:r>
              <a:rPr lang="pl-PL" sz="3000" dirty="0"/>
              <a:t>https://samorzad.infor.pl/sektor/finanse/podatki_i_oplaty/693280,Podatki-i-oplaty-lokalne.html</a:t>
            </a:r>
          </a:p>
          <a:p>
            <a:pPr marL="0" indent="0">
              <a:buNone/>
            </a:pPr>
            <a:r>
              <a:rPr lang="pl-PL" sz="3200" dirty="0"/>
              <a:t>https://ksiegowosc.infor.pl/tematy/podatki-i-oplaty-lokalne/</a:t>
            </a:r>
          </a:p>
          <a:p>
            <a:pPr marL="0" indent="0">
              <a:buNone/>
            </a:pPr>
            <a:r>
              <a:rPr lang="pl-PL" sz="3200" dirty="0">
                <a:hlinkClick r:id="rId2"/>
              </a:rPr>
              <a:t>http://www.przepisy.gofin.pl/przepisy,2,21,56,467,,,</a:t>
            </a:r>
            <a:r>
              <a:rPr lang="pl-PL" sz="3200" dirty="0" smtClean="0">
                <a:hlinkClick r:id="rId2"/>
              </a:rPr>
              <a:t>ustawa-z-dnia-12011991-r-o-podatkach-i-oplatach-lokalnych.html</a:t>
            </a:r>
            <a:endParaRPr lang="pl-PL" sz="3200" dirty="0" smtClean="0"/>
          </a:p>
          <a:p>
            <a:pPr marL="0" indent="0">
              <a:buNone/>
            </a:pPr>
            <a:r>
              <a:rPr lang="pl-PL" sz="3000" dirty="0" smtClean="0">
                <a:hlinkClick r:id="rId3"/>
              </a:rPr>
              <a:t>https://</a:t>
            </a:r>
            <a:r>
              <a:rPr lang="pl-PL" sz="3000" dirty="0" smtClean="0">
                <a:hlinkClick r:id="rId3"/>
              </a:rPr>
              <a:t>www.maszglos.pl/wp-content/uploads/2015/05/Samorzad-terytorialny-w-pigulce.pdf</a:t>
            </a:r>
            <a:endParaRPr lang="pl-PL" sz="3000" dirty="0" smtClean="0"/>
          </a:p>
          <a:p>
            <a:pPr marL="0" indent="0">
              <a:buNone/>
            </a:pPr>
            <a:r>
              <a:rPr lang="pl-PL" sz="3000" dirty="0" smtClean="0"/>
              <a:t>https://www.infor.pl/prawo/gmina/abc-gminy/251996,Budzet-gminy.html</a:t>
            </a:r>
            <a:endParaRPr lang="pl-PL" sz="3000" dirty="0" smtClean="0"/>
          </a:p>
          <a:p>
            <a:pPr marL="0" indent="0">
              <a:buNone/>
            </a:pPr>
            <a:r>
              <a:rPr lang="pl-PL" sz="3000" smtClean="0"/>
              <a:t>http://phavi.umcs.pl/at/attachments/2016/1228/145211-podatki-i-oplaty-samorzadowe.pdf</a:t>
            </a:r>
            <a:endParaRPr lang="pl-PL" sz="3000" dirty="0"/>
          </a:p>
          <a:p>
            <a:pPr marL="0" indent="0">
              <a:buNone/>
            </a:pPr>
            <a:endParaRPr lang="pl-PL" sz="3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9581" y="1977082"/>
            <a:ext cx="2342419" cy="99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60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6" y="91441"/>
            <a:ext cx="3161212" cy="457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p:oleObj spid="_x0000_s1120" name="Arkusz" r:id="rId3" imgW="1228873" imgH="390397" progId="Excel.Sheet.12">
              <p:embed/>
            </p:oleObj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5281019"/>
              </p:ext>
            </p:extLst>
          </p:nvPr>
        </p:nvGraphicFramePr>
        <p:xfrm>
          <a:off x="209006" y="548642"/>
          <a:ext cx="11721737" cy="568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561">
                  <a:extLst>
                    <a:ext uri="{9D8B030D-6E8A-4147-A177-3AD203B41FA5}">
                      <a16:colId xmlns:a16="http://schemas.microsoft.com/office/drawing/2014/main" xmlns="" val="1391921536"/>
                    </a:ext>
                  </a:extLst>
                </a:gridCol>
                <a:gridCol w="2838743">
                  <a:extLst>
                    <a:ext uri="{9D8B030D-6E8A-4147-A177-3AD203B41FA5}">
                      <a16:colId xmlns:a16="http://schemas.microsoft.com/office/drawing/2014/main" xmlns="" val="1613383002"/>
                    </a:ext>
                  </a:extLst>
                </a:gridCol>
                <a:gridCol w="2825539">
                  <a:extLst>
                    <a:ext uri="{9D8B030D-6E8A-4147-A177-3AD203B41FA5}">
                      <a16:colId xmlns:a16="http://schemas.microsoft.com/office/drawing/2014/main" xmlns="" val="1073497597"/>
                    </a:ext>
                  </a:extLst>
                </a:gridCol>
                <a:gridCol w="3410894">
                  <a:extLst>
                    <a:ext uri="{9D8B030D-6E8A-4147-A177-3AD203B41FA5}">
                      <a16:colId xmlns:a16="http://schemas.microsoft.com/office/drawing/2014/main" xmlns="" val="3392608151"/>
                    </a:ext>
                  </a:extLst>
                </a:gridCol>
              </a:tblGrid>
              <a:tr h="39033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Liczba punktów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8148102"/>
                  </a:ext>
                </a:extLst>
              </a:tr>
              <a:tr h="876759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Zawartość merytoryczna pracy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słaba pod względem merytorycznym. Brakujące elementy.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dobra pod względem merytorycznym. Brak lub niewielkie błędy.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bardzo dobra pod względem merytorycznym. Poprawne, ciekawe treści.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0809747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Prezentacja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pracy</a:t>
                      </a:r>
                      <a:endParaRPr lang="pl-PL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pobieżna, nie budząca zainteresowania. Brak odpowiedzi na pytania nauczyciela i uczniów.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czytelna, dobra, interesująca. Brak satysfakcjonujących odpowiedzi na stawiane pytania.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ładna, wyczerpująca, budząca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zainteresowanie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Poprawne odpowiedzi na pytania sprawdzające nauczyciela oraz pytania innych uczniów.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6236742"/>
                  </a:ext>
                </a:extLst>
              </a:tr>
              <a:tr h="10148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Arial Black" panose="020B0A04020102020204" pitchFamily="34" charset="0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 Black" panose="020B0A04020102020204" pitchFamily="34" charset="0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mało czytelna, nieestetyczna, niestarannie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wykonana.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Złe rozplanowanie informacji  na stronie.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czytelna, estetyczna,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 Praca wyróżniająca się.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3335173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latin typeface="Arial Black" panose="020B0A04020102020204" pitchFamily="34" charset="0"/>
                        </a:rPr>
                        <a:t>Zaangażowanie w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l-PL" sz="1600" dirty="0">
                          <a:latin typeface="Arial Black" panose="020B0A04020102020204" pitchFamily="34" charset="0"/>
                        </a:rPr>
                        <a:t>pracę grupy, umiejętność współpracy.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039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2723535"/>
              </p:ext>
            </p:extLst>
          </p:nvPr>
        </p:nvGraphicFramePr>
        <p:xfrm>
          <a:off x="559838" y="1959430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:a16="http://schemas.microsoft.com/office/drawing/2014/main" xmlns="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:a16="http://schemas.microsoft.com/office/drawing/2014/main" xmlns="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PUNKTY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OCENA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&lt;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niedostateczny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6 - 5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dopuszczający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9 - 7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dostateczny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12 - 10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dobry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15 -</a:t>
                      </a:r>
                      <a:r>
                        <a:rPr lang="pl-PL" sz="2800" b="0" baseline="0" dirty="0">
                          <a:latin typeface="Trebuchet MS" panose="020B0603020202020204" pitchFamily="34" charset="0"/>
                        </a:rPr>
                        <a:t> 13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bardzo dobry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celujący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1341944"/>
                  </a:ext>
                </a:extLst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64342" y="600894"/>
            <a:ext cx="3161212" cy="7445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4776" y="156755"/>
            <a:ext cx="2690949" cy="18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18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49945" y="580572"/>
            <a:ext cx="10580912" cy="5210628"/>
          </a:xfrm>
          <a:solidFill>
            <a:srgbClr val="C4E59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KONKLUZJE – WNIOSKI KOŃCOWE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Jakie korzyści osiągnęliście z realizacji tego projektu?</a:t>
            </a:r>
          </a:p>
          <a:p>
            <a:pPr marL="514350" indent="-514350">
              <a:buClrTx/>
              <a:buSzPct val="140000"/>
              <a:buFont typeface="+mj-lt"/>
              <a:buAutoNum type="arabicPeriod"/>
            </a:pPr>
            <a:r>
              <a:rPr lang="pl-PL" sz="2800" dirty="0">
                <a:latin typeface="Trebuchet MS" panose="020B0603020202020204" pitchFamily="34" charset="0"/>
              </a:rPr>
              <a:t>Poszerzyliście swoją</a:t>
            </a: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 wiedzę </a:t>
            </a:r>
            <a:r>
              <a:rPr lang="pl-PL" sz="2800" dirty="0">
                <a:latin typeface="Trebuchet MS" panose="020B0603020202020204" pitchFamily="34" charset="0"/>
              </a:rPr>
              <a:t>na temat podatków i opłat lokalnych.</a:t>
            </a:r>
            <a:endParaRPr lang="pl-PL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tx1"/>
              </a:buClr>
              <a:buSzPct val="140000"/>
              <a:buFont typeface="+mj-lt"/>
              <a:buAutoNum type="arabicPeriod"/>
            </a:pPr>
            <a:r>
              <a:rPr lang="pl-PL" sz="2800" dirty="0">
                <a:latin typeface="Trebuchet MS" panose="020B0603020202020204" pitchFamily="34" charset="0"/>
              </a:rPr>
              <a:t>Mogliście zastosować w praktyce swoją wiedzę i umiejętności</a:t>
            </a: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 analizowania informacji i przepisów prawnych.</a:t>
            </a:r>
          </a:p>
          <a:p>
            <a:pPr marL="514350" indent="-514350">
              <a:buClrTx/>
              <a:buSzPct val="140000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Mogliście w ciekawy sposób utrwalić Waszą wiedzę.</a:t>
            </a:r>
          </a:p>
          <a:p>
            <a:pPr marL="514350" indent="-514350">
              <a:buClrTx/>
              <a:buSzPct val="140000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Uczyliście się planowania i organizacji własnej pracy.</a:t>
            </a: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54" y="5029200"/>
            <a:ext cx="3554185" cy="18288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2549" y="5055326"/>
            <a:ext cx="2801259" cy="18505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44" y="5077097"/>
            <a:ext cx="2841895" cy="17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66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52697" y="404949"/>
            <a:ext cx="11207931" cy="5675811"/>
          </a:xfrm>
          <a:solidFill>
            <a:srgbClr val="C0E3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KONKLUZJE – WNIOSKI KOŃCOWE</a:t>
            </a:r>
          </a:p>
          <a:p>
            <a:pPr marL="0" indent="0">
              <a:buNone/>
            </a:pPr>
            <a:endParaRPr lang="pl-PL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514350" indent="-514350">
              <a:buClrTx/>
              <a:buSzPct val="140000"/>
              <a:buFont typeface="+mj-lt"/>
              <a:buAutoNum type="arabicPeriod" startAt="5"/>
            </a:pP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Nauczyliście się wykorzystywać Internet jako źródło informacji. </a:t>
            </a:r>
          </a:p>
          <a:p>
            <a:pPr marL="514350" indent="-514350">
              <a:buClrTx/>
              <a:buSzPct val="140000"/>
              <a:buFont typeface="+mj-lt"/>
              <a:buAutoNum type="arabicPeriod" startAt="6"/>
            </a:pP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Nauczyliście się opracowywać informacje w różnych formach.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40000"/>
              <a:buFont typeface="+mj-lt"/>
              <a:buAutoNum type="arabicPeriod" startAt="6"/>
            </a:pP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Uczyliście się trudnej sztuki współpracy w grupie.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40000"/>
              <a:buFont typeface="+mj-lt"/>
              <a:buAutoNum type="arabicPeriod" startAt="6"/>
            </a:pP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Mogliście Waszą pracę zaprezentować na forum klasy i podzielić się swoją wiedzą i umiejętnościami.</a:t>
            </a:r>
          </a:p>
          <a:p>
            <a:pPr marL="514350" indent="-514350">
              <a:spcBef>
                <a:spcPts val="600"/>
              </a:spcBef>
              <a:buClrTx/>
              <a:buSzPct val="140000"/>
              <a:buFont typeface="+mj-lt"/>
              <a:buAutoNum type="arabicPeriod" startAt="6"/>
            </a:pP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Mogliście wyrazić swoje opinie  </a:t>
            </a:r>
          </a:p>
          <a:p>
            <a:pPr marL="0" indent="0">
              <a:spcBef>
                <a:spcPts val="600"/>
              </a:spcBef>
              <a:buClrTx/>
              <a:buSzPct val="140000"/>
              <a:buNone/>
            </a:pPr>
            <a:r>
              <a:rPr lang="pl-PL" sz="2700" dirty="0">
                <a:latin typeface="Trebuchet MS" panose="020B0603020202020204" pitchFamily="34" charset="0"/>
              </a:rPr>
              <a:t>     oraz </a:t>
            </a: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wysłuchać opinii </a:t>
            </a:r>
            <a:r>
              <a:rPr lang="pl-PL" sz="2700" dirty="0">
                <a:latin typeface="Trebuchet MS" panose="020B0603020202020204" pitchFamily="34" charset="0"/>
              </a:rPr>
              <a:t>i </a:t>
            </a: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pomysłów </a:t>
            </a:r>
          </a:p>
          <a:p>
            <a:pPr marL="0" indent="0">
              <a:spcBef>
                <a:spcPts val="600"/>
              </a:spcBef>
              <a:buClrTx/>
              <a:buSzPct val="140000"/>
              <a:buNone/>
            </a:pPr>
            <a:r>
              <a:rPr lang="pl-PL" sz="2700" dirty="0">
                <a:latin typeface="Trebuchet MS" panose="020B0603020202020204" pitchFamily="34" charset="0"/>
              </a:rPr>
              <a:t>     </a:t>
            </a:r>
            <a:r>
              <a:rPr lang="pl-PL" sz="2700" dirty="0">
                <a:solidFill>
                  <a:schemeClr val="tx1"/>
                </a:solidFill>
                <a:latin typeface="Trebuchet MS" panose="020B0603020202020204" pitchFamily="34" charset="0"/>
              </a:rPr>
              <a:t>swoich kolegów.</a:t>
            </a:r>
          </a:p>
          <a:p>
            <a:pPr marL="0" indent="0">
              <a:buClr>
                <a:schemeClr val="accent2"/>
              </a:buClr>
              <a:buNone/>
            </a:pPr>
            <a:endParaRPr lang="pl-PL" sz="2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t="3847" r="2652" b="19230"/>
          <a:stretch/>
        </p:blipFill>
        <p:spPr>
          <a:xfrm>
            <a:off x="6152606" y="3487783"/>
            <a:ext cx="5408022" cy="25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12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323183"/>
            <a:ext cx="10698480" cy="6637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744583" y="986971"/>
            <a:ext cx="10698480" cy="5370286"/>
          </a:xfrm>
          <a:solidFill>
            <a:srgbClr val="C0E399"/>
          </a:solidFill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</a:pPr>
            <a:r>
              <a:rPr lang="pl-PL" sz="2600" dirty="0">
                <a:latin typeface="Trebuchet MS" pitchFamily="34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spcBef>
                <a:spcPts val="475"/>
              </a:spcBef>
            </a:pPr>
            <a:r>
              <a:rPr lang="pl-PL" sz="2600" dirty="0">
                <a:latin typeface="Trebuchet MS" pitchFamily="34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0090" y="4062549"/>
            <a:ext cx="4715693" cy="239921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/>
          <a:srcRect b="16848"/>
          <a:stretch/>
        </p:blipFill>
        <p:spPr>
          <a:xfrm>
            <a:off x="1508882" y="4781006"/>
            <a:ext cx="3010867" cy="13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41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515" y="232230"/>
            <a:ext cx="11059885" cy="64007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22514" y="872307"/>
            <a:ext cx="11059886" cy="5358676"/>
          </a:xfrm>
          <a:solidFill>
            <a:srgbClr val="C0E399"/>
          </a:solidFill>
        </p:spPr>
        <p:txBody>
          <a:bodyPr>
            <a:normAutofit/>
          </a:bodyPr>
          <a:lstStyle/>
          <a:p>
            <a:pPr>
              <a:spcBef>
                <a:spcPts val="475"/>
              </a:spcBef>
            </a:pPr>
            <a:r>
              <a:rPr lang="pl-PL" sz="2500" dirty="0">
                <a:latin typeface="Trebuchet MS" pitchFamily="34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spcBef>
                <a:spcPts val="475"/>
              </a:spcBef>
            </a:pPr>
            <a:r>
              <a:rPr lang="pl-PL" sz="2500" dirty="0">
                <a:latin typeface="Trebuchet MS" pitchFamily="34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spcBef>
                <a:spcPts val="475"/>
              </a:spcBef>
            </a:pPr>
            <a:r>
              <a:rPr lang="pl-PL" sz="2500" dirty="0"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pPr>
              <a:spcBef>
                <a:spcPts val="475"/>
              </a:spcBef>
            </a:pPr>
            <a:r>
              <a:rPr lang="pl-PL" sz="2500" dirty="0">
                <a:latin typeface="Trebuchet MS" pitchFamily="34"/>
              </a:rPr>
              <a:t>Jako formę wyróżnienia i pozytywnego wzmocnienia proponuje się zaprezentowanie prac uczniów przygotowując wystawę w klasopracowni.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2685" y="4637312"/>
            <a:ext cx="4101737" cy="22337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2045" y="4637312"/>
            <a:ext cx="3213464" cy="2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799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151635-D07E-4605-8762-386F24DC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22" y="236644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1015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1136469"/>
            <a:ext cx="10058400" cy="5035731"/>
          </a:xfrm>
          <a:solidFill>
            <a:srgbClr val="C0E399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000" b="1" dirty="0"/>
              <a:t>WITAJCIE !</a:t>
            </a:r>
            <a:r>
              <a:rPr lang="pl-PL" sz="3000" b="1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pl-PL" sz="3000" dirty="0">
                <a:sym typeface="Wingdings" panose="05000000000000000000" pitchFamily="2" charset="2"/>
              </a:rPr>
              <a:t>Doskonale wiecie, że jako obywatele mamy obowiązek opłacać różne podatki. Część z nich zasila budżet państwa, a część stanowi źródło dochodów jednostek samorządu terytorialnego.  </a:t>
            </a:r>
          </a:p>
          <a:p>
            <a:pPr marL="0" indent="0">
              <a:buNone/>
            </a:pPr>
            <a:r>
              <a:rPr lang="pl-PL" sz="3000" dirty="0"/>
              <a:t>Podstawowymi jednostkami samorządu terytorialnego są </a:t>
            </a:r>
            <a:r>
              <a:rPr lang="pl-PL" sz="3000" b="1" dirty="0"/>
              <a:t>gminy. Wyłącznie gminy uzyskują także wpływy z podatków lokalnych. </a:t>
            </a:r>
          </a:p>
          <a:p>
            <a:pPr marL="0" indent="0">
              <a:buNone/>
            </a:pPr>
            <a:r>
              <a:rPr lang="pl-PL" sz="3000" dirty="0"/>
              <a:t>Niestety, powiaty i województwa nie mają samodzielnych dochodów podatkowych, co niekorzystnie wpływa na wykonywanie przez nich zadań i wydatkowanie środków pieniężnych.</a:t>
            </a:r>
          </a:p>
          <a:p>
            <a:pPr marL="0" indent="0">
              <a:buNone/>
            </a:pPr>
            <a:endParaRPr lang="pl-PL" sz="3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6378" y="1"/>
            <a:ext cx="419187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26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732826"/>
            <a:ext cx="10058400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500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1384663"/>
            <a:ext cx="10058400" cy="5035731"/>
          </a:xfrm>
          <a:solidFill>
            <a:srgbClr val="C0E3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/>
              <a:t>Zatem gminy mają największą samodzielność finansową spośród wszystkich samorządów terytorialnych.</a:t>
            </a:r>
          </a:p>
          <a:p>
            <a:pPr marL="0" indent="0">
              <a:buNone/>
            </a:pPr>
            <a:r>
              <a:rPr lang="pl-PL" sz="3000" dirty="0"/>
              <a:t>Każdy z Was mieszka na terenie jakiejś gminy – dużej, mniejszej lub miejskiej, wiejskiej, miejsko-wiejskiej, bogatej czy biednej. Wasi rodzice wpłacają do budżetu gminy różne podatki i opłaty. W zamian jako mieszkańcy danej gminy otrzymujecie szereg usług komunalnych, które ułatwiają Wam życie, umilą spędzanie wolnego czasu, np. dobry stan dróg, ulic, drogi rowerowe, szkoły, pływalnie, parki, obiekty kultury i sztuki, komunikacja gminna.   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0594" y="1"/>
            <a:ext cx="3107654" cy="13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51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5" y="484632"/>
            <a:ext cx="10398034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500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5" y="1136469"/>
            <a:ext cx="10398034" cy="5538651"/>
          </a:xfrm>
          <a:solidFill>
            <a:srgbClr val="C0E399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dirty="0"/>
              <a:t>Czy wiecie, że liczba i zamożność mieszkańców ma wpływ na poziom uzyskiwanych wpływów podatkowych przez gminy i jej sytuację finansową?</a:t>
            </a:r>
          </a:p>
          <a:p>
            <a:pPr marL="0" indent="0">
              <a:buNone/>
            </a:pPr>
            <a:r>
              <a:rPr lang="pl-PL" sz="3000" dirty="0"/>
              <a:t>Dlatego gminy starają się stworzyć swoim mieszkańcom jak najlepsze warunki do życia oraz zachęcić nowych mieszkańców i przedsiębiorców do inwestowania na jej terenie. </a:t>
            </a:r>
          </a:p>
          <a:p>
            <a:pPr marL="0" indent="0">
              <a:buNone/>
            </a:pPr>
            <a:r>
              <a:rPr lang="pl-PL" sz="3000" dirty="0"/>
              <a:t>Zadanie, które dla Was przygotowałam dotyczy aktualnych i interesujących zagadnień z zakresu finansów samorządów. Z pewnością poszerzy Waszą wiedzę na temat rożnych podatków i opłat lokalnych pobieranych przez gminy. </a:t>
            </a:r>
            <a:r>
              <a:rPr lang="pl-PL" sz="3000" b="1" dirty="0"/>
              <a:t>Zaczynamy!</a:t>
            </a:r>
          </a:p>
          <a:p>
            <a:pPr marL="0" indent="0">
              <a:buNone/>
            </a:pPr>
            <a:endParaRPr lang="pl-PL" sz="3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8526" y="40496"/>
            <a:ext cx="3487783" cy="112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86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5" y="484632"/>
            <a:ext cx="10239973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500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5" y="1136469"/>
            <a:ext cx="10398034" cy="5538651"/>
          </a:xfrm>
          <a:solidFill>
            <a:srgbClr val="C0E399"/>
          </a:solidFill>
        </p:spPr>
        <p:txBody>
          <a:bodyPr>
            <a:noAutofit/>
          </a:bodyPr>
          <a:lstStyle/>
          <a:p>
            <a:r>
              <a:rPr lang="pl-PL" sz="3000" b="1" dirty="0"/>
              <a:t>Waszym zadaniem będzie przygotowanie INFORMATORA PODATNIKA dla mieszkańców Waszej gminy. Należy w nim zmieścić informacje na temat wszystkich podatków i opłat lokalnych zasilających budżet gminy. Przedstawcie także krótki opis poszczególnych podatków i opłat pobieranych przez gminę.</a:t>
            </a:r>
          </a:p>
          <a:p>
            <a:pPr marL="0" indent="0">
              <a:buNone/>
            </a:pPr>
            <a:r>
              <a:rPr lang="pl-PL" sz="3000" dirty="0"/>
              <a:t>Opracowany przez Was </a:t>
            </a:r>
            <a:r>
              <a:rPr lang="pl-PL" sz="3000" b="1" dirty="0"/>
              <a:t>INFORMATOR PODATNIKA </a:t>
            </a:r>
            <a:r>
              <a:rPr lang="pl-PL" sz="3000" dirty="0"/>
              <a:t>posłuży do rozpowszechnienia wiedzy wśród ludzi na temat podatków i opłat samorządowych.</a:t>
            </a:r>
          </a:p>
          <a:p>
            <a:pPr marL="0" indent="0">
              <a:buNone/>
            </a:pPr>
            <a:endParaRPr lang="pl-PL" sz="3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0489" b="14449"/>
          <a:stretch/>
        </p:blipFill>
        <p:spPr>
          <a:xfrm>
            <a:off x="7772399" y="0"/>
            <a:ext cx="3513909" cy="122790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/>
          <a:srcRect b="38177"/>
          <a:stretch/>
        </p:blipFill>
        <p:spPr>
          <a:xfrm>
            <a:off x="8392885" y="5141696"/>
            <a:ext cx="2808514" cy="108928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/>
          <a:srcRect l="5689" t="9217" r="15870" b="71939"/>
          <a:stretch/>
        </p:blipFill>
        <p:spPr>
          <a:xfrm>
            <a:off x="3037111" y="5473336"/>
            <a:ext cx="5434150" cy="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91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5" y="223375"/>
            <a:ext cx="10398034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5" y="849087"/>
            <a:ext cx="10398034" cy="5538651"/>
          </a:xfrm>
          <a:solidFill>
            <a:srgbClr val="C0E399"/>
          </a:solidFill>
        </p:spPr>
        <p:txBody>
          <a:bodyPr>
            <a:noAutofit/>
          </a:bodyPr>
          <a:lstStyle/>
          <a:p>
            <a:r>
              <a:rPr lang="pl-PL" sz="3500" b="1" dirty="0"/>
              <a:t>Informator Podatnika </a:t>
            </a:r>
            <a:r>
              <a:rPr lang="pl-PL" sz="3500" dirty="0"/>
              <a:t>może być w formie ulotki, broszury, </a:t>
            </a:r>
            <a:r>
              <a:rPr lang="pl-PL" sz="3500" dirty="0" err="1"/>
              <a:t>lapbooka</a:t>
            </a:r>
            <a:r>
              <a:rPr lang="pl-PL" sz="3500" dirty="0"/>
              <a:t>, prezentacji multimedialnej lub innej.</a:t>
            </a:r>
          </a:p>
          <a:p>
            <a:r>
              <a:rPr lang="pl-PL" sz="3500" dirty="0"/>
              <a:t>Oprócz treści </a:t>
            </a:r>
            <a:r>
              <a:rPr lang="pl-PL" sz="3500" b="1" dirty="0"/>
              <a:t>Informator</a:t>
            </a:r>
            <a:r>
              <a:rPr lang="pl-PL" sz="3500" dirty="0"/>
              <a:t> powinien dodatkowo zawierać elementy graficzne, zdjęcia, ilustracje.</a:t>
            </a:r>
          </a:p>
          <a:p>
            <a:r>
              <a:rPr lang="pl-PL" sz="3500" dirty="0"/>
              <a:t>Pomocne będą dla Was przykładowo opracowane informatory, które znajdziecie we wskazanych źródłach internetowych. </a:t>
            </a:r>
          </a:p>
          <a:p>
            <a:pPr marL="0" indent="0">
              <a:buNone/>
            </a:pPr>
            <a:r>
              <a:rPr lang="pl-PL" sz="3500" b="1" dirty="0"/>
              <a:t>Powodzenia !</a:t>
            </a:r>
          </a:p>
          <a:p>
            <a:endParaRPr lang="pl-PL" sz="35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3553" y="4807131"/>
            <a:ext cx="3840345" cy="19594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/>
          <a:srcRect t="24941" r="15979"/>
          <a:stretch/>
        </p:blipFill>
        <p:spPr>
          <a:xfrm rot="16200000">
            <a:off x="4989359" y="4052366"/>
            <a:ext cx="1672046" cy="37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37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5" y="484632"/>
            <a:ext cx="10398034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5" y="1136469"/>
            <a:ext cx="10398034" cy="5538651"/>
          </a:xfrm>
          <a:solidFill>
            <a:srgbClr val="C0E399"/>
          </a:solidFill>
        </p:spPr>
        <p:txBody>
          <a:bodyPr>
            <a:noAutofit/>
          </a:bodyPr>
          <a:lstStyle/>
          <a:p>
            <a:r>
              <a:rPr lang="pl-PL" sz="3400" dirty="0"/>
              <a:t>Zadanie wykonacie w grupach najlepiej trzy- lub czteroosobowych.</a:t>
            </a:r>
          </a:p>
          <a:p>
            <a:pPr lvl="0"/>
            <a:r>
              <a:rPr lang="pl-PL" sz="3400" dirty="0"/>
              <a:t>W każdej grupie wybierzcie </a:t>
            </a:r>
            <a:r>
              <a:rPr lang="pl-PL" sz="3400" b="1" dirty="0"/>
              <a:t>lidera – kierownika zespołu</a:t>
            </a:r>
            <a:r>
              <a:rPr lang="pl-PL" sz="3400" dirty="0"/>
              <a:t>, który będzie wykonywał zadania przywódcze, przydzielał obowiązki, zachęcał do działania, a także będzie odpowiedzialny za końcowy efekt Waszej pracy.</a:t>
            </a:r>
          </a:p>
          <a:p>
            <a:pPr marL="0" indent="0">
              <a:buNone/>
            </a:pPr>
            <a:endParaRPr lang="pl-PL" sz="35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9886" y="4231060"/>
            <a:ext cx="3944983" cy="23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32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5" y="484632"/>
            <a:ext cx="10398034" cy="6518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5" y="1136469"/>
            <a:ext cx="10398034" cy="5538651"/>
          </a:xfrm>
          <a:solidFill>
            <a:srgbClr val="C0E399"/>
          </a:solidFill>
        </p:spPr>
        <p:txBody>
          <a:bodyPr>
            <a:noAutofit/>
          </a:bodyPr>
          <a:lstStyle/>
          <a:p>
            <a:pPr lvl="0"/>
            <a:r>
              <a:rPr lang="pl-PL" sz="3600" dirty="0"/>
              <a:t>Ustalcie formę i sposób wykonania </a:t>
            </a:r>
            <a:r>
              <a:rPr lang="pl-PL" sz="3600" b="1" dirty="0"/>
              <a:t>Informatora </a:t>
            </a:r>
            <a:r>
              <a:rPr lang="pl-PL" sz="3600" dirty="0"/>
              <a:t>wykorzystując programy komputerowe i materiały dostępne w Waszej klasopracowni.  </a:t>
            </a:r>
            <a:endParaRPr lang="pl-PL" sz="3500" dirty="0"/>
          </a:p>
          <a:p>
            <a:r>
              <a:rPr lang="pl-PL" sz="3500" dirty="0"/>
              <a:t>Jak wykonać ciekawy i pomysłowy </a:t>
            </a:r>
            <a:r>
              <a:rPr lang="pl-PL" sz="3500" b="1" dirty="0"/>
              <a:t>Informator Podatnika</a:t>
            </a:r>
            <a:r>
              <a:rPr lang="pl-PL" sz="3500" dirty="0"/>
              <a:t> – odpowiedzi poszukajcie w zaproponowanych przeze mnie zasobach internetowych. </a:t>
            </a:r>
          </a:p>
          <a:p>
            <a:pPr marL="0" indent="0">
              <a:buNone/>
            </a:pPr>
            <a:endParaRPr lang="pl-PL" sz="35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3804" y="5074919"/>
            <a:ext cx="3056710" cy="160020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514" y="4702629"/>
            <a:ext cx="3905794" cy="19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75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275" y="340940"/>
            <a:ext cx="10398034" cy="62570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5" y="979714"/>
            <a:ext cx="10398034" cy="5682343"/>
          </a:xfrm>
          <a:solidFill>
            <a:srgbClr val="C0E399"/>
          </a:solidFill>
        </p:spPr>
        <p:txBody>
          <a:bodyPr>
            <a:noAutofit/>
          </a:bodyPr>
          <a:lstStyle/>
          <a:p>
            <a:r>
              <a:rPr lang="pl-PL" sz="3400" dirty="0"/>
              <a:t>Wyszukajcie w Internecie wszystkie rodzaje podatków i opłat zasilających budżet gminy. Opracowany przez Was Informator powinien zawierać nazwę i charakterystykę poszczególnych podatków i opłat lokalnych – czyli najważniejsze informacje jakie chcielibyście przekazać jego czytelnikom na temat dochodów podatkowych gminy.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1539" y="4493623"/>
            <a:ext cx="2774770" cy="218149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9174" y="4493623"/>
            <a:ext cx="4232365" cy="21814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/>
          <a:srcRect l="1268" t="11489" r="1" b="63541"/>
          <a:stretch/>
        </p:blipFill>
        <p:spPr>
          <a:xfrm>
            <a:off x="767987" y="5048794"/>
            <a:ext cx="3631475" cy="13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092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Drewniana czcionka</Template>
  <TotalTime>623</TotalTime>
  <Words>1123</Words>
  <Application>Microsoft Office PowerPoint</Application>
  <PresentationFormat>Niestandardowy</PresentationFormat>
  <Paragraphs>113</Paragraphs>
  <Slides>18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Drewniana czcionka</vt:lpstr>
      <vt:lpstr>Arkusz</vt:lpstr>
      <vt:lpstr>Wiem Jakie Podatki zasilają budżet gminy? Znam się na finansach! </vt:lpstr>
      <vt:lpstr>WPROWADZENIE</vt:lpstr>
      <vt:lpstr>WPROWADZENIE</vt:lpstr>
      <vt:lpstr>WPROWADZENIE</vt:lpstr>
      <vt:lpstr>ZADANIE</vt:lpstr>
      <vt:lpstr>ZADANIE</vt:lpstr>
      <vt:lpstr>PROCES</vt:lpstr>
      <vt:lpstr>PROCES</vt:lpstr>
      <vt:lpstr>PROCES</vt:lpstr>
      <vt:lpstr>PROCES</vt:lpstr>
      <vt:lpstr>ŹRÓDŁA</vt:lpstr>
      <vt:lpstr>EWALUACJA</vt:lpstr>
      <vt:lpstr>EWALUACJA</vt:lpstr>
      <vt:lpstr>Slajd 14</vt:lpstr>
      <vt:lpstr>Slajd 15</vt:lpstr>
      <vt:lpstr>PORADNIK DLA NAUCZYCIELA</vt:lpstr>
      <vt:lpstr>PORADNIK DLA NAUCZYCIELA</vt:lpstr>
      <vt:lpstr>Projekt „Innowacyjne narzędzia w edukacji zawodowej dla niesłyszących” korzysta z dofinansowania otrzymanego od Islandii, Liechtensteinu i Norwegii w ramach funduszy EOG.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Podatki zasilające budżet gminy.</dc:title>
  <dc:creator>ja</dc:creator>
  <cp:lastModifiedBy>Konrad1</cp:lastModifiedBy>
  <cp:revision>166</cp:revision>
  <dcterms:created xsi:type="dcterms:W3CDTF">2020-08-28T15:34:12Z</dcterms:created>
  <dcterms:modified xsi:type="dcterms:W3CDTF">2021-08-14T19:19:19Z</dcterms:modified>
</cp:coreProperties>
</file>